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Comfortaa SemiBold"/>
      <p:regular r:id="rId23"/>
      <p:bold r:id="rId24"/>
    </p:embeddedFont>
    <p:embeddedFont>
      <p:font typeface="Rubik Mono One"/>
      <p:regular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Comforta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g j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0AA5C2-CFA4-44F2-BB63-239B7F9CA4A4}">
  <a:tblStyle styleId="{640AA5C2-CFA4-44F2-BB63-239B7F9CA4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AC222F9-9131-42D0-82B2-6B079A064A18}" styleName="Table_1">
    <a:wholeTbl>
      <a:tcTxStyle b="off" i="off">
        <a:font>
          <a:latin typeface="Avenir Next LT Pro Light"/>
          <a:ea typeface="Avenir Next LT Pro Light"/>
          <a:cs typeface="Avenir Next LT Pro Light"/>
        </a:font>
        <a:srgbClr val="000000"/>
      </a:tcTxStyle>
      <a:tcStyle>
        <a:tcBdr>
          <a:left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4D90EF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venir Next LT Pro Light"/>
          <a:ea typeface="Avenir Next LT Pro Light"/>
          <a:cs typeface="Avenir Next LT Pro Light"/>
        </a:font>
        <a:srgbClr val="FFFFFF"/>
      </a:tcTxStyle>
      <a:tcStyle>
        <a:fill>
          <a:solidFill>
            <a:srgbClr val="4D90EF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ComfortaaSemiBold-bold.fntdata"/><Relationship Id="rId23" Type="http://schemas.openxmlformats.org/officeDocument/2006/relationships/font" Target="fonts/Comfortaa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regular.fntdata"/><Relationship Id="rId25" Type="http://schemas.openxmlformats.org/officeDocument/2006/relationships/font" Target="fonts/RubikMonoOne-regular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Roboto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35" Type="http://schemas.openxmlformats.org/officeDocument/2006/relationships/font" Target="fonts/Comfortaa-bold.fntdata"/><Relationship Id="rId12" Type="http://schemas.openxmlformats.org/officeDocument/2006/relationships/slide" Target="slides/slide5.xml"/><Relationship Id="rId34" Type="http://schemas.openxmlformats.org/officeDocument/2006/relationships/font" Target="fonts/Comfortaa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3-27T11:03:20.971">
    <p:pos x="6000" y="0"/>
    <p:text>Ввели код → если верный → мотор работает → нажали # → готово.
Ошиблись → ждёте → пробуете снова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4-02T10:44:56.193">
    <p:pos x="6000" y="0"/>
    <p:text>Minimal Viable Product (минимально жизнеспособный продукт) — тестовая версия товара, услуги или сервиса с минимальным набором функций (иногда даже одной), которая несет ценность для конечного потребителя.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6a58bc6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46a58bc60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3253384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432533846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53287c8a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353287c8a0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53287c8a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353287c8a0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53287c8a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353287c8a0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3f1405c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43f1405c0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53287c8a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353287c8a0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53287c8a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353287c8a0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13.jpg"/><Relationship Id="rId6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s://github.com/awsedik/big-challenges_roli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obotbaza.ru/product/el-dvigatel-2-wire-motor-393-with-motor-controller-29-dlya-konstruktora-vex" TargetMode="External"/><Relationship Id="rId4" Type="http://schemas.openxmlformats.org/officeDocument/2006/relationships/image" Target="../media/image7.png"/><Relationship Id="rId10" Type="http://schemas.openxmlformats.org/officeDocument/2006/relationships/image" Target="../media/image3.jpg"/><Relationship Id="rId9" Type="http://schemas.openxmlformats.org/officeDocument/2006/relationships/image" Target="../media/image11.jp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.png"/><Relationship Id="rId8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7.jpg"/><Relationship Id="rId5" Type="http://schemas.openxmlformats.org/officeDocument/2006/relationships/image" Target="../media/image10.jpg"/><Relationship Id="rId6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350250" y="1802250"/>
            <a:ext cx="844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-RU" sz="1800" u="none" cap="none" strike="noStrik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«</a:t>
            </a:r>
            <a:r>
              <a:rPr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СИСТЕМА ЗАБОРА ЗАКАЗА ПО УНИКАЛЬНОМУ КОДУ получателя</a:t>
            </a:r>
            <a:r>
              <a:rPr i="0" lang="ru-RU" sz="1800" u="none" cap="none" strike="noStrik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»</a:t>
            </a:r>
            <a:endParaRPr sz="1800">
              <a:solidFill>
                <a:schemeClr val="dk1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350250" y="2785350"/>
            <a:ext cx="844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Автор проекта: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Артемий Ролин</a:t>
            </a:r>
            <a:endParaRPr sz="1500"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cap="none" strike="noStrike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Наставник: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Дмитрий Бочков</a:t>
            </a:r>
            <a:endParaRPr sz="15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/>
        </p:nvSpPr>
        <p:spPr>
          <a:xfrm>
            <a:off x="611550" y="411500"/>
            <a:ext cx="372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Конкурентный анализ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87" name="Google Shape;187;p22"/>
          <p:cNvSpPr/>
          <p:nvPr/>
        </p:nvSpPr>
        <p:spPr>
          <a:xfrm flipH="1" rot="10800000">
            <a:off x="611525" y="771550"/>
            <a:ext cx="37278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EBE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8" name="Google Shape;188;p22"/>
          <p:cNvGraphicFramePr/>
          <p:nvPr/>
        </p:nvGraphicFramePr>
        <p:xfrm>
          <a:off x="392525" y="1403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{6AC222F9-9131-42D0-82B2-6B079A064A18}</a:tableStyleId>
              </a:tblPr>
              <a:tblGrid>
                <a:gridCol w="1263225"/>
                <a:gridCol w="1371525"/>
                <a:gridCol w="1609275"/>
                <a:gridCol w="1034325"/>
                <a:gridCol w="1474950"/>
                <a:gridCol w="1605650"/>
              </a:tblGrid>
              <a:tr h="69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ru-RU" sz="13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Название</a:t>
                      </a:r>
                      <a:endParaRPr b="0" sz="13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ru-RU" sz="13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Надежность</a:t>
                      </a:r>
                      <a:endParaRPr b="0" sz="13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ru-RU" sz="13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Удобность в использовании</a:t>
                      </a:r>
                      <a:endParaRPr b="0" sz="13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ru-RU" sz="13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Объём ячейки</a:t>
                      </a:r>
                      <a:endParaRPr b="0" sz="13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3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Недостатки</a:t>
                      </a:r>
                      <a:endParaRPr b="0" sz="13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3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Преимущества</a:t>
                      </a:r>
                      <a:endParaRPr b="0" sz="13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555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Quady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8.5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9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15л(4 шт)</a:t>
                      </a:r>
                      <a:endParaRPr i="0" sz="1500" u="none" cap="none" strike="noStrike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Скорость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К</a:t>
                      </a: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ол-во ячеек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Serve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6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7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 66л</a:t>
                      </a:r>
                      <a:endParaRPr i="0" sz="1500" u="none" cap="none" strike="noStrike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З</a:t>
                      </a: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ащита заказа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Объем ячейки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Rover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8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8.5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60л  </a:t>
                      </a:r>
                      <a:endParaRPr i="0" sz="1500" u="none" cap="none" strike="noStrike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Кол-во ячеек, скорость  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Кол-во колес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/>
        </p:nvSpPr>
        <p:spPr>
          <a:xfrm>
            <a:off x="611550" y="411500"/>
            <a:ext cx="1778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тайм-лайн</a:t>
            </a:r>
            <a:endParaRPr sz="18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95" name="Google Shape;195;p23"/>
          <p:cNvSpPr/>
          <p:nvPr/>
        </p:nvSpPr>
        <p:spPr>
          <a:xfrm flipH="1" rot="10800000">
            <a:off x="611550" y="771550"/>
            <a:ext cx="17781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-21825" y="1135912"/>
            <a:ext cx="1500300" cy="1119900"/>
          </a:xfrm>
          <a:prstGeom prst="roundRect">
            <a:avLst>
              <a:gd fmla="val 38850" name="adj"/>
            </a:avLst>
          </a:prstGeom>
          <a:solidFill>
            <a:srgbClr val="F9CB9C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Comfortaa SemiBold"/>
                <a:ea typeface="Comfortaa SemiBold"/>
                <a:cs typeface="Comfortaa SemiBold"/>
                <a:sym typeface="Comfortaa SemiBold"/>
              </a:rPr>
              <a:t>Создание концепции</a:t>
            </a:r>
            <a:endParaRPr sz="13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1900000" y="1135800"/>
            <a:ext cx="1500300" cy="1119900"/>
          </a:xfrm>
          <a:prstGeom prst="roundRect">
            <a:avLst>
              <a:gd fmla="val 38850" name="adj"/>
            </a:avLst>
          </a:prstGeom>
          <a:solidFill>
            <a:srgbClr val="F9CB9C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Comfortaa SemiBold"/>
                <a:ea typeface="Comfortaa SemiBold"/>
                <a:cs typeface="Comfortaa SemiBold"/>
                <a:sym typeface="Comfortaa SemiBold"/>
              </a:rPr>
              <a:t>Написание кода, создание макета в Wokwi</a:t>
            </a:r>
            <a:endParaRPr sz="13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3821825" y="1135700"/>
            <a:ext cx="1500300" cy="1119900"/>
          </a:xfrm>
          <a:prstGeom prst="roundRect">
            <a:avLst>
              <a:gd fmla="val 38850" name="adj"/>
            </a:avLst>
          </a:prstGeom>
          <a:solidFill>
            <a:srgbClr val="F9CB9C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Comfortaa SemiBold"/>
                <a:ea typeface="Comfortaa SemiBold"/>
                <a:cs typeface="Comfortaa SemiBold"/>
                <a:sym typeface="Comfortaa SemiBold"/>
              </a:rPr>
              <a:t>Создание уменьшенной модели робота</a:t>
            </a:r>
            <a:endParaRPr sz="13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5743650" y="1135800"/>
            <a:ext cx="1500300" cy="1119900"/>
          </a:xfrm>
          <a:prstGeom prst="roundRect">
            <a:avLst>
              <a:gd fmla="val 38850" name="adj"/>
            </a:avLst>
          </a:prstGeom>
          <a:solidFill>
            <a:srgbClr val="F9CB9C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Comfortaa SemiBold"/>
                <a:ea typeface="Comfortaa SemiBold"/>
                <a:cs typeface="Comfortaa SemiBold"/>
                <a:sym typeface="Comfortaa SemiBold"/>
              </a:rPr>
              <a:t>Разработка системы открытия ячеек</a:t>
            </a:r>
            <a:endParaRPr sz="13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7665475" y="1135800"/>
            <a:ext cx="1500300" cy="1119900"/>
          </a:xfrm>
          <a:prstGeom prst="roundRect">
            <a:avLst>
              <a:gd fmla="val 38850" name="adj"/>
            </a:avLst>
          </a:prstGeom>
          <a:solidFill>
            <a:srgbClr val="F9CB9C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latin typeface="Comfortaa SemiBold"/>
                <a:ea typeface="Comfortaa SemiBold"/>
                <a:cs typeface="Comfortaa SemiBold"/>
                <a:sym typeface="Comfortaa SemiBold"/>
              </a:rPr>
              <a:t>Перенос макета из Wokwi на робота</a:t>
            </a:r>
            <a:endParaRPr sz="13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-21825" y="2618773"/>
            <a:ext cx="1500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Ноябрь 2024</a:t>
            </a:r>
            <a:endParaRPr sz="13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1900002" y="2618773"/>
            <a:ext cx="1500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Декабрь 2025</a:t>
            </a:r>
            <a:endParaRPr sz="13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3821790" y="2618773"/>
            <a:ext cx="1500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Январь 2025 (конец)</a:t>
            </a:r>
            <a:endParaRPr sz="13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5743770" y="2618773"/>
            <a:ext cx="1500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Февраль 2025 (начало)</a:t>
            </a:r>
            <a:endParaRPr sz="13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7665482" y="2618773"/>
            <a:ext cx="15003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13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Февраль 2025 (середина)</a:t>
            </a:r>
            <a:endParaRPr sz="13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cxnSp>
        <p:nvCxnSpPr>
          <p:cNvPr id="206" name="Google Shape;206;p23"/>
          <p:cNvCxnSpPr>
            <a:stCxn id="196" idx="3"/>
            <a:endCxn id="197" idx="1"/>
          </p:cNvCxnSpPr>
          <p:nvPr/>
        </p:nvCxnSpPr>
        <p:spPr>
          <a:xfrm>
            <a:off x="1478475" y="1695862"/>
            <a:ext cx="421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3"/>
          <p:cNvCxnSpPr>
            <a:stCxn id="197" idx="3"/>
            <a:endCxn id="198" idx="1"/>
          </p:cNvCxnSpPr>
          <p:nvPr/>
        </p:nvCxnSpPr>
        <p:spPr>
          <a:xfrm>
            <a:off x="3400300" y="1695750"/>
            <a:ext cx="421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23"/>
          <p:cNvCxnSpPr>
            <a:stCxn id="198" idx="3"/>
            <a:endCxn id="199" idx="1"/>
          </p:cNvCxnSpPr>
          <p:nvPr/>
        </p:nvCxnSpPr>
        <p:spPr>
          <a:xfrm>
            <a:off x="5322125" y="1695650"/>
            <a:ext cx="421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3"/>
          <p:cNvCxnSpPr>
            <a:stCxn id="199" idx="3"/>
            <a:endCxn id="200" idx="1"/>
          </p:cNvCxnSpPr>
          <p:nvPr/>
        </p:nvCxnSpPr>
        <p:spPr>
          <a:xfrm>
            <a:off x="7243950" y="1695750"/>
            <a:ext cx="421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3"/>
          <p:cNvCxnSpPr>
            <a:stCxn id="196" idx="2"/>
            <a:endCxn id="201" idx="0"/>
          </p:cNvCxnSpPr>
          <p:nvPr/>
        </p:nvCxnSpPr>
        <p:spPr>
          <a:xfrm>
            <a:off x="728325" y="2255812"/>
            <a:ext cx="0" cy="36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3"/>
          <p:cNvCxnSpPr>
            <a:stCxn id="202" idx="0"/>
            <a:endCxn id="197" idx="2"/>
          </p:cNvCxnSpPr>
          <p:nvPr/>
        </p:nvCxnSpPr>
        <p:spPr>
          <a:xfrm rot="10800000">
            <a:off x="2650152" y="2255773"/>
            <a:ext cx="0" cy="36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3"/>
          <p:cNvCxnSpPr>
            <a:stCxn id="203" idx="0"/>
            <a:endCxn id="198" idx="2"/>
          </p:cNvCxnSpPr>
          <p:nvPr/>
        </p:nvCxnSpPr>
        <p:spPr>
          <a:xfrm rot="10800000">
            <a:off x="4571940" y="2255473"/>
            <a:ext cx="0" cy="36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3"/>
          <p:cNvCxnSpPr>
            <a:stCxn id="204" idx="0"/>
            <a:endCxn id="199" idx="2"/>
          </p:cNvCxnSpPr>
          <p:nvPr/>
        </p:nvCxnSpPr>
        <p:spPr>
          <a:xfrm rot="10800000">
            <a:off x="6493920" y="2255773"/>
            <a:ext cx="0" cy="36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3"/>
          <p:cNvCxnSpPr>
            <a:stCxn id="205" idx="0"/>
            <a:endCxn id="200" idx="2"/>
          </p:cNvCxnSpPr>
          <p:nvPr/>
        </p:nvCxnSpPr>
        <p:spPr>
          <a:xfrm rot="10800000">
            <a:off x="8415632" y="2255773"/>
            <a:ext cx="0" cy="36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25" y="3054626"/>
            <a:ext cx="3422100" cy="152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525" y="3103951"/>
            <a:ext cx="1728300" cy="122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667" y="3055721"/>
            <a:ext cx="1435500" cy="181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4248" y="3055721"/>
            <a:ext cx="1435500" cy="181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/>
        </p:nvSpPr>
        <p:spPr>
          <a:xfrm>
            <a:off x="611550" y="411500"/>
            <a:ext cx="3185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П</a:t>
            </a: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ланы на будущее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25" name="Google Shape;225;p24"/>
          <p:cNvSpPr/>
          <p:nvPr/>
        </p:nvSpPr>
        <p:spPr>
          <a:xfrm flipH="1" rot="10800000">
            <a:off x="611549" y="808525"/>
            <a:ext cx="31851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0" y="4023725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*Информация актуальна на момент 28.03.2025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104800" y="1082325"/>
            <a:ext cx="2640300" cy="1456200"/>
          </a:xfrm>
          <a:prstGeom prst="roundRect">
            <a:avLst>
              <a:gd fmla="val 38850" name="adj"/>
            </a:avLst>
          </a:prstGeom>
          <a:solidFill>
            <a:srgbClr val="F9CB9C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Comfortaa SemiBold"/>
                <a:ea typeface="Comfortaa SemiBold"/>
                <a:cs typeface="Comfortaa SemiBold"/>
                <a:sym typeface="Comfortaa SemiBold"/>
              </a:rPr>
              <a:t>Создать колесную базу с высокой проходимостью</a:t>
            </a:r>
            <a:endParaRPr sz="15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3226338" y="1082200"/>
            <a:ext cx="2640300" cy="1456200"/>
          </a:xfrm>
          <a:prstGeom prst="roundRect">
            <a:avLst>
              <a:gd fmla="val 38850" name="adj"/>
            </a:avLst>
          </a:prstGeom>
          <a:solidFill>
            <a:srgbClr val="F9CB9C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Comfortaa SemiBold"/>
                <a:ea typeface="Comfortaa SemiBold"/>
                <a:cs typeface="Comfortaa SemiBold"/>
                <a:sym typeface="Comfortaa SemiBold"/>
              </a:rPr>
              <a:t>Поменять основную плату, выбрать наиболее выгодные для использвоания моторы</a:t>
            </a:r>
            <a:endParaRPr sz="15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6311700" y="1082025"/>
            <a:ext cx="2640300" cy="1456200"/>
          </a:xfrm>
          <a:prstGeom prst="roundRect">
            <a:avLst>
              <a:gd fmla="val 38850" name="adj"/>
            </a:avLst>
          </a:prstGeom>
          <a:solidFill>
            <a:srgbClr val="F9CB9C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Comfortaa SemiBold"/>
                <a:ea typeface="Comfortaa SemiBold"/>
                <a:cs typeface="Comfortaa SemiBold"/>
                <a:sym typeface="Comfortaa SemiBold"/>
              </a:rPr>
              <a:t>Создание MVP</a:t>
            </a:r>
            <a:endParaRPr sz="15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283150" y="2932150"/>
            <a:ext cx="22836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Comfortaa SemiBold"/>
                <a:ea typeface="Comfortaa SemiBold"/>
                <a:cs typeface="Comfortaa SemiBold"/>
                <a:sym typeface="Comfortaa SemiBold"/>
              </a:rPr>
              <a:t>Апрель 2025 (начало)</a:t>
            </a:r>
            <a:endParaRPr sz="15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3404700" y="2931900"/>
            <a:ext cx="2283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Comfortaa SemiBold"/>
                <a:ea typeface="Comfortaa SemiBold"/>
                <a:cs typeface="Comfortaa SemiBold"/>
                <a:sym typeface="Comfortaa SemiBold"/>
              </a:rPr>
              <a:t>Апрель 2025 (конец)</a:t>
            </a:r>
            <a:endParaRPr sz="15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6490041" y="2901400"/>
            <a:ext cx="2283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Comfortaa SemiBold"/>
                <a:ea typeface="Comfortaa SemiBold"/>
                <a:cs typeface="Comfortaa SemiBold"/>
                <a:sym typeface="Comfortaa SemiBold"/>
              </a:rPr>
              <a:t>Май 2025</a:t>
            </a:r>
            <a:endParaRPr sz="15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cxnSp>
        <p:nvCxnSpPr>
          <p:cNvPr id="233" name="Google Shape;233;p24"/>
          <p:cNvCxnSpPr>
            <a:stCxn id="227" idx="3"/>
            <a:endCxn id="228" idx="1"/>
          </p:cNvCxnSpPr>
          <p:nvPr/>
        </p:nvCxnSpPr>
        <p:spPr>
          <a:xfrm>
            <a:off x="2745100" y="1810425"/>
            <a:ext cx="481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4"/>
          <p:cNvCxnSpPr>
            <a:stCxn id="228" idx="3"/>
            <a:endCxn id="229" idx="1"/>
          </p:cNvCxnSpPr>
          <p:nvPr/>
        </p:nvCxnSpPr>
        <p:spPr>
          <a:xfrm flipH="1" rot="10800000">
            <a:off x="5866638" y="1810000"/>
            <a:ext cx="4452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4"/>
          <p:cNvCxnSpPr>
            <a:stCxn id="227" idx="2"/>
            <a:endCxn id="230" idx="0"/>
          </p:cNvCxnSpPr>
          <p:nvPr/>
        </p:nvCxnSpPr>
        <p:spPr>
          <a:xfrm>
            <a:off x="1424950" y="2538525"/>
            <a:ext cx="0" cy="39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4"/>
          <p:cNvCxnSpPr>
            <a:stCxn id="231" idx="0"/>
            <a:endCxn id="228" idx="2"/>
          </p:cNvCxnSpPr>
          <p:nvPr/>
        </p:nvCxnSpPr>
        <p:spPr>
          <a:xfrm rot="10800000">
            <a:off x="4546500" y="2538300"/>
            <a:ext cx="0" cy="39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4"/>
          <p:cNvCxnSpPr>
            <a:stCxn id="232" idx="0"/>
            <a:endCxn id="229" idx="2"/>
          </p:cNvCxnSpPr>
          <p:nvPr/>
        </p:nvCxnSpPr>
        <p:spPr>
          <a:xfrm rot="10800000">
            <a:off x="7631841" y="2538100"/>
            <a:ext cx="0" cy="363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/>
        </p:nvSpPr>
        <p:spPr>
          <a:xfrm>
            <a:off x="611550" y="411500"/>
            <a:ext cx="3553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Результаты и итоги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44" name="Google Shape;244;p25"/>
          <p:cNvSpPr/>
          <p:nvPr/>
        </p:nvSpPr>
        <p:spPr>
          <a:xfrm flipH="1" rot="10800000">
            <a:off x="611550" y="771550"/>
            <a:ext cx="35535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61500" y="1105650"/>
            <a:ext cx="3749700" cy="14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Результаты: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 ходе долгой работы был создан прототип, был проведён тест всех систем </a:t>
            </a:r>
            <a:endParaRPr sz="15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5070775" y="1105650"/>
            <a:ext cx="3749700" cy="14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Выводы: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Прототип готов,цели и задачи выполнены</a:t>
            </a:r>
            <a:endParaRPr sz="15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/>
        </p:nvSpPr>
        <p:spPr>
          <a:xfrm>
            <a:off x="611550" y="411500"/>
            <a:ext cx="2744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плюсы и минусы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53" name="Google Shape;253;p26"/>
          <p:cNvSpPr/>
          <p:nvPr/>
        </p:nvSpPr>
        <p:spPr>
          <a:xfrm flipH="1" rot="10800000">
            <a:off x="611550" y="771550"/>
            <a:ext cx="27444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4914488" y="1507950"/>
            <a:ext cx="3837000" cy="21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Минусы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ru-RU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Технические ограничения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ru-RU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Отсутствие системы защиты от неблагоприятных погодных условий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92513" y="1507954"/>
            <a:ext cx="3837000" cy="21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Плюсы</a:t>
            </a:r>
            <a:endParaRPr b="1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ru-RU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Большее кол-во ячеек относительно аналогов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"/>
              <a:buChar char="●"/>
            </a:pPr>
            <a:r>
              <a:rPr lang="ru-RU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Уникальная система забора заказов 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6" name="Google Shape;256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/>
        </p:nvSpPr>
        <p:spPr>
          <a:xfrm>
            <a:off x="571325" y="419850"/>
            <a:ext cx="3741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спасибо за внимание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262" name="Google Shape;262;p27"/>
          <p:cNvSpPr/>
          <p:nvPr/>
        </p:nvSpPr>
        <p:spPr>
          <a:xfrm flipH="1" rot="10800000">
            <a:off x="571500" y="771550"/>
            <a:ext cx="37281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7" title="qr-code (2)-Photoroo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8279" y="1152075"/>
            <a:ext cx="2645674" cy="264563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/>
        </p:nvSpPr>
        <p:spPr>
          <a:xfrm>
            <a:off x="478775" y="2294888"/>
            <a:ext cx="32568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Спасибо за внимание, я готов ответить на ваши вопросы!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4317013" y="3919813"/>
            <a:ext cx="4348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Ссылка на программный код и макет:</a:t>
            </a:r>
            <a:endParaRPr sz="15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500" u="sng">
                <a:solidFill>
                  <a:schemeClr val="hlink"/>
                </a:solidFill>
                <a:latin typeface="Comfortaa SemiBold"/>
                <a:ea typeface="Comfortaa SemiBold"/>
                <a:cs typeface="Comfortaa SemiBold"/>
                <a:sym typeface="Comfortaa SemiBold"/>
                <a:hlinkClick r:id="rId4"/>
              </a:rPr>
              <a:t>https://github.com/awsedik/big-challenges_rolin/</a:t>
            </a:r>
            <a:endParaRPr sz="15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66" name="Google Shape;266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611550" y="411500"/>
            <a:ext cx="4523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800" u="none" cap="none" strike="noStrik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Проблема и актуальность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95" name="Google Shape;95;p14"/>
          <p:cNvSpPr/>
          <p:nvPr/>
        </p:nvSpPr>
        <p:spPr>
          <a:xfrm flipH="1" rot="10800000">
            <a:off x="611525" y="771550"/>
            <a:ext cx="45219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79350" y="1142975"/>
            <a:ext cx="41928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Не</a:t>
            </a:r>
            <a:r>
              <a:rPr lang="ru-RU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энергоэффективность при использовании нескольких роботов доставщиков относительно  использования 1 с несколькими ячейками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572150" y="1109638"/>
            <a:ext cx="4572000" cy="3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 2025 году стремительно растёт спрос на сервисы и робототехнические решения. 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Ведущие российские компании, такие как Yandex, уже успешно внедрили роботов-курьеров. 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Однако существующие технологии сталкиваются с рядом ограничений, включая проблемы с энергоэффективностью.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9" name="Google Shape;99;p14" title="graph-Photoroo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575" y="2091075"/>
            <a:ext cx="3766350" cy="305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611550" y="411500"/>
            <a:ext cx="2545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цель и задачи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05" name="Google Shape;105;p15"/>
          <p:cNvSpPr/>
          <p:nvPr/>
        </p:nvSpPr>
        <p:spPr>
          <a:xfrm flipH="1" rot="10800000">
            <a:off x="611525" y="771550"/>
            <a:ext cx="25452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10150" y="1163125"/>
            <a:ext cx="38010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Цель:</a:t>
            </a:r>
            <a:endParaRPr sz="23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Создать рабочий прототип робота доставщика, имеющего 4 ячейки для заказов</a:t>
            </a:r>
            <a:endParaRPr sz="19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 sz="13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4832850" y="1163125"/>
            <a:ext cx="3801000" cy="3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Задачи:</a:t>
            </a:r>
            <a:endParaRPr sz="18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AutoNum type="arabicPeriod"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Анализировать проблему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AutoNum type="arabicPeriod"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Разработка решения выявленной проблемы 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AutoNum type="arabicPeriod"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Выбрать и соединить все компоненты робота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AutoNum type="arabicPeriod"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Написать программный код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AutoNum type="arabicPeriod"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Протестировать работу системы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08" name="Google Shape;108;p15" title="image-Photoroom (5).png"/>
          <p:cNvPicPr preferRelativeResize="0"/>
          <p:nvPr/>
        </p:nvPicPr>
        <p:blipFill rotWithShape="1">
          <a:blip r:embed="rId3">
            <a:alphaModFix/>
          </a:blip>
          <a:srcRect b="0" l="3375" r="3384" t="0"/>
          <a:stretch/>
        </p:blipFill>
        <p:spPr>
          <a:xfrm>
            <a:off x="1138051" y="2574475"/>
            <a:ext cx="2545200" cy="212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611550" y="411500"/>
            <a:ext cx="3154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решение проблемы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15" name="Google Shape;115;p16"/>
          <p:cNvSpPr/>
          <p:nvPr/>
        </p:nvSpPr>
        <p:spPr>
          <a:xfrm flipH="1" rot="10800000">
            <a:off x="611525" y="771550"/>
            <a:ext cx="31548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611550" y="1545150"/>
            <a:ext cx="50316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Увелиение кол-ва ячеек, создание системы забора заказов по уникальному коду получателя для полуения именно своего товара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175" y="1064100"/>
            <a:ext cx="3015300" cy="301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611559" y="411510"/>
            <a:ext cx="3969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используемые </a:t>
            </a:r>
            <a:r>
              <a:rPr b="1" i="0" lang="ru-RU" sz="1800" u="none" cap="none" strike="noStrike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Ресурсы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24" name="Google Shape;124;p17"/>
          <p:cNvSpPr/>
          <p:nvPr/>
        </p:nvSpPr>
        <p:spPr>
          <a:xfrm flipH="1" rot="10800000">
            <a:off x="611537" y="771550"/>
            <a:ext cx="39675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5" name="Google Shape;125;p17"/>
          <p:cNvGraphicFramePr/>
          <p:nvPr/>
        </p:nvGraphicFramePr>
        <p:xfrm>
          <a:off x="856675" y="92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{640AA5C2-CFA4-44F2-BB63-239B7F9CA4A4}</a:tableStyleId>
              </a:tblPr>
              <a:tblGrid>
                <a:gridCol w="2100250"/>
                <a:gridCol w="2027900"/>
                <a:gridCol w="3302500"/>
              </a:tblGrid>
              <a:tr h="36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i="1" sz="1500" u="sng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Внешний вид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Расположение на роботе</a:t>
                      </a:r>
                      <a:endParaRPr sz="15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</a:tr>
              <a:tr h="827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2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Arduino Uno</a:t>
                      </a:r>
                      <a:endParaRPr sz="15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</a:tr>
              <a:tr h="882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Lcd 1602 I2c</a:t>
                      </a:r>
                      <a:endParaRPr sz="1500">
                        <a:solidFill>
                          <a:srgbClr val="000000"/>
                        </a:solidFill>
                        <a:uFill>
                          <a:noFill/>
                        </a:u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  <a:hlinkClick r:id="rId3">
                          <a:extLst>
                            <a:ext uri="{A12FA001-AC4F-418D-AE19-62706E023703}">
                              <ahyp:hlinkClr val="tx"/>
                            </a:ext>
                          </a:extLst>
                        </a:hlinkClick>
                      </a:endParaRPr>
                    </a:p>
                    <a:p>
                      <a:pPr indent="0" lvl="0" marL="0" rtl="0" algn="ctr">
                        <a:lnSpc>
                          <a:spcPct val="13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</a:tr>
              <a:tr h="910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Arduino 4x4 keypad</a:t>
                      </a:r>
                      <a:endParaRPr sz="15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  <a:p>
                      <a:pPr indent="0" lvl="0" marL="0" rtl="0" algn="ctr">
                        <a:spcBef>
                          <a:spcPts val="1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</a:tr>
              <a:tr h="47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500">
                          <a:solidFill>
                            <a:srgbClr val="000000"/>
                          </a:solidFill>
                          <a:latin typeface="Comfortaa SemiBold"/>
                          <a:ea typeface="Comfortaa SemiBold"/>
                          <a:cs typeface="Comfortaa SemiBold"/>
                          <a:sym typeface="Comfortaa SemiBold"/>
                        </a:rPr>
                        <a:t>VEX 2-Wire Motor 393</a:t>
                      </a:r>
                      <a:endParaRPr sz="1500">
                        <a:solidFill>
                          <a:srgbClr val="000000"/>
                        </a:solidFill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Comfortaa SemiBold"/>
                        <a:ea typeface="Comfortaa SemiBold"/>
                        <a:cs typeface="Comfortaa SemiBold"/>
                        <a:sym typeface="Comfortaa SemiBo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 b="11372" l="11372" r="14050" t="14050"/>
          <a:stretch/>
        </p:blipFill>
        <p:spPr>
          <a:xfrm>
            <a:off x="3354347" y="4130440"/>
            <a:ext cx="1101435" cy="110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3900" y="1434676"/>
            <a:ext cx="1101425" cy="82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7999" y="3331875"/>
            <a:ext cx="914124" cy="91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3449" y="2250197"/>
            <a:ext cx="1182325" cy="91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7900" y="1434687"/>
            <a:ext cx="1346700" cy="173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8250" y="1434676"/>
            <a:ext cx="1346700" cy="173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47675" y="3252915"/>
            <a:ext cx="1346700" cy="173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/>
        </p:nvSpPr>
        <p:spPr>
          <a:xfrm>
            <a:off x="611525" y="411500"/>
            <a:ext cx="5699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макет и блок-схема его работы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39" name="Google Shape;139;p18"/>
          <p:cNvSpPr/>
          <p:nvPr/>
        </p:nvSpPr>
        <p:spPr>
          <a:xfrm flipH="1" rot="10800000">
            <a:off x="611525" y="771550"/>
            <a:ext cx="56997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0" y="-32537700"/>
            <a:ext cx="2993400" cy="12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1. Включение: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При запуске система генерирует 4 случайных кода (каждый код — 4 цифры).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На экране появляется надпись "Введите код" и мигающий курсор.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2. Ввод кода: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Вы набираете 4 цифры на клавиатуре (цифры 0-9).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Если ошибётесь — можно стереть последнюю цифру кнопкой *.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3. Проверка кода: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После ввода 4 цифр система проверяет: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Если код совпал с одним из 4 сохранённых → выполняет действие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Если не совпал → ошибка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4. Что происходит при правильном коде: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В зависимости от того, какой код введён: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Код 1:</a:t>
            </a: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Мотор №1 поворачивается вправо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Код 2:</a:t>
            </a: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Мотор №1 поворачивается влево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Код 3:</a:t>
            </a: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Мотор №2 поворачивается вправо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○"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Код 4:</a:t>
            </a: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Мотор №2 поворачивается влево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На экране появляется "Нажмите # для закрытия"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После нажатия # мотор возвращается в исходное положение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5. Что происходит при неправильном коде: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Первые 2 ошибки: система ждёт 15 секунд перед новой попыткой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После 3 ошибок подряд: блокировка на 3 минуты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6. После выполнения: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Система сбрасывается и снова показывает "Введите код"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Можно вводить новый код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Проще говоря: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Вводите код → если верный → мотор двигается → нажимаете # чтобы вернуть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eriod"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Если код неверный — пробуете снова, но после 3 ошибок придётся ждать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Всё работает по этому циклу, пока устройство включено. Коды генерируются случайно при каждом включении.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2499150" y="926400"/>
            <a:ext cx="6560100" cy="3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rabicPeriod"/>
            </a:pPr>
            <a:r>
              <a:rPr lang="ru-RU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Включение:</a:t>
            </a:r>
            <a:endParaRPr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lpha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Генерируются 4 случайных кода (по 4 цифры).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lpha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На экране: «Введите код».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rabicPeriod"/>
            </a:pPr>
            <a:r>
              <a:rPr lang="ru-RU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Ввод кода:</a:t>
            </a:r>
            <a:endParaRPr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lpha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Набираете 4 цифры (0-9).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lpha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Можно стереть ошибку кнопкой *.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rabicPeriod"/>
            </a:pPr>
            <a:r>
              <a:rPr lang="ru-RU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Проверка:</a:t>
            </a:r>
            <a:endParaRPr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lpha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Если код верный → двигается один из моторов (вправо/влево).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roman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Нажмите #, чтобы вернуть мотор назад.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lpha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Если код неверный: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roman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1–2 ошибки → ждёте 15 сек.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roman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3 ошибки → блокировка на 3 минуты.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rabicPeriod"/>
            </a:pPr>
            <a:r>
              <a:rPr lang="ru-RU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Цикл:</a:t>
            </a:r>
            <a:endParaRPr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fortaa"/>
              <a:buAutoNum type="alphaLcPeriod"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После ввода (правильного или неправильного) система сбрасывается и ждёт новый код.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Всё работает по этому циклу, пока устройство включено. Коды генерируются случайно при каждом включении.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43" name="Google Shape;143;p18" title="image-Photoroom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25" y="1559550"/>
            <a:ext cx="2194350" cy="2655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/>
        </p:nvSpPr>
        <p:spPr>
          <a:xfrm>
            <a:off x="611525" y="411500"/>
            <a:ext cx="3329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целевая аудитория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49" name="Google Shape;149;p19"/>
          <p:cNvSpPr/>
          <p:nvPr/>
        </p:nvSpPr>
        <p:spPr>
          <a:xfrm flipH="1" rot="10800000">
            <a:off x="611525" y="771550"/>
            <a:ext cx="33288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4185520" y="3054403"/>
            <a:ext cx="912900" cy="827400"/>
          </a:xfrm>
          <a:prstGeom prst="downArrow">
            <a:avLst>
              <a:gd fmla="val 46021" name="adj1"/>
              <a:gd fmla="val 76249" name="adj2"/>
            </a:avLst>
          </a:prstGeom>
          <a:solidFill>
            <a:srgbClr val="E8E8E8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3336900" y="1054575"/>
            <a:ext cx="2470200" cy="2114700"/>
          </a:xfrm>
          <a:prstGeom prst="roundRect">
            <a:avLst>
              <a:gd fmla="val 22004" name="adj"/>
            </a:avLst>
          </a:prstGeom>
          <a:solidFill>
            <a:srgbClr val="F6B26B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Rubik Mono One"/>
                <a:ea typeface="Rubik Mono One"/>
                <a:cs typeface="Rubik Mono One"/>
                <a:sym typeface="Rubik Mono One"/>
              </a:rPr>
              <a:t>Компании заниающиеся доставкой</a:t>
            </a:r>
            <a:endParaRPr sz="15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3931125" y="3437625"/>
            <a:ext cx="1421700" cy="14217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rgbClr val="FFF8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latin typeface="Rubik Mono One"/>
                <a:ea typeface="Rubik Mono One"/>
                <a:cs typeface="Rubik Mono One"/>
                <a:sym typeface="Rubik Mono One"/>
              </a:rPr>
              <a:t>Quady</a:t>
            </a:r>
            <a:endParaRPr sz="15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611550" y="411500"/>
            <a:ext cx="4117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демонстрация продукта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59" name="Google Shape;159;p20"/>
          <p:cNvSpPr/>
          <p:nvPr/>
        </p:nvSpPr>
        <p:spPr>
          <a:xfrm flipH="1" rot="10800000">
            <a:off x="611525" y="771550"/>
            <a:ext cx="41172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431820" y="3811223"/>
            <a:ext cx="1030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Вид спереди</a:t>
            </a:r>
            <a:endParaRPr sz="13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5293995" y="3793155"/>
            <a:ext cx="17016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Общий вид (диометрия)</a:t>
            </a:r>
            <a:endParaRPr sz="13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7827180" y="3839344"/>
            <a:ext cx="763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Вид сбоку</a:t>
            </a:r>
            <a:endParaRPr sz="13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50" y="1161651"/>
            <a:ext cx="2661600" cy="238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242872" y="3547640"/>
            <a:ext cx="23445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Данный фрагмент кода отвечает за вывод подсказки, открытия ячейки</a:t>
            </a:r>
            <a:endParaRPr sz="90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999" y="1323402"/>
            <a:ext cx="1701600" cy="226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8163" y="1323402"/>
            <a:ext cx="1701600" cy="226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319" y="1323417"/>
            <a:ext cx="1701600" cy="226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611550" y="411500"/>
            <a:ext cx="2940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аналоги проекта</a:t>
            </a:r>
            <a:endParaRPr sz="400"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  <p:sp>
        <p:nvSpPr>
          <p:cNvPr id="174" name="Google Shape;174;p21"/>
          <p:cNvSpPr/>
          <p:nvPr/>
        </p:nvSpPr>
        <p:spPr>
          <a:xfrm flipH="1" rot="10800000">
            <a:off x="611525" y="771550"/>
            <a:ext cx="2940900" cy="72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3214428" y="3443478"/>
            <a:ext cx="258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5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Робот Serve компании Postmates</a:t>
            </a:r>
            <a:endParaRPr sz="27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6061832" y="3443478"/>
            <a:ext cx="258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5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Робот Rover компании Yandex</a:t>
            </a:r>
            <a:endParaRPr sz="27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075" y="1470477"/>
            <a:ext cx="2777400" cy="1677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916" y="1331787"/>
            <a:ext cx="1954500" cy="1954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037" y="1174627"/>
            <a:ext cx="1701600" cy="226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493478" y="3641278"/>
            <a:ext cx="2588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1500">
                <a:solidFill>
                  <a:srgbClr val="000000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Робот </a:t>
            </a:r>
            <a:r>
              <a:rPr lang="ru-RU" sz="1500">
                <a:latin typeface="Comfortaa SemiBold"/>
                <a:ea typeface="Comfortaa SemiBold"/>
                <a:cs typeface="Comfortaa SemiBold"/>
                <a:sym typeface="Comfortaa SemiBold"/>
              </a:rPr>
              <a:t>Quady</a:t>
            </a:r>
            <a:endParaRPr sz="2700">
              <a:solidFill>
                <a:srgbClr val="000000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